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4630400" cy="8229600"/>
  <p:notesSz cx="8229600" cy="14630400"/>
  <p:embeddedFontLst>
    <p:embeddedFont>
      <p:font typeface="Arimo" panose="020B0604020202020204" charset="0"/>
      <p:regular r:id="rId21"/>
      <p:bold r:id="rId22"/>
      <p:italic r:id="rId23"/>
      <p:boldItalic r:id="rId24"/>
    </p:embeddedFont>
    <p:embeddedFont>
      <p:font typeface="Outfit ExtraBold" panose="020B0604020202020204" charset="0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2924A2-344B-4A4D-81FE-5338CA78B443}" v="2" dt="2025-02-19T08:36:46.1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7" name="Google Shape;77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3" name="Google Shape;233;p1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Google Shape;246;p1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1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2" name="Google Shape;26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0" name="Google Shape;280;p1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1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2" name="Google Shape;302;p1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1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9" name="Google Shape;319;p1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0" name="Google Shape;340;p1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1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4" name="Google Shape;354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0" name="Google Shape;130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4" name="Google Shape;144;p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0" name="Google Shape;160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9" name="Google Shape;179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8" name="Google Shape;198;p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Google Shape;9;p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1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11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1 master">
  <p:cSld name="Slide 11 mast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1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2 master">
  <p:cSld name="Slide 12 mast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1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3 master">
  <p:cSld name="Slide 13 mast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" name="Google Shape;57;p1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4 master">
  <p:cSld name="Slide 14 mast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" name="Google Shape;61;p1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5 master">
  <p:cSld name="Slide 15 mast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5" name="Google Shape;65;p1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6 master">
  <p:cSld name="Slide 16 mast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" name="Google Shape;69;p1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7 master">
  <p:cSld name="Slide 17 mast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18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8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9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0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10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0"/>
          <p:cNvSpPr/>
          <p:nvPr/>
        </p:nvSpPr>
        <p:spPr>
          <a:xfrm>
            <a:off x="6280189" y="1380118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 i="0" u="none" strike="noStrike" cap="none" dirty="0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MIS for Gym: Membership and Equipment Utilization Tracking</a:t>
            </a:r>
            <a:endParaRPr sz="44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20"/>
          <p:cNvSpPr/>
          <p:nvPr/>
        </p:nvSpPr>
        <p:spPr>
          <a:xfrm>
            <a:off x="6280190" y="454854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 b="0" i="0" u="none" strike="noStrike" cap="non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-By</a:t>
            </a: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20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 b="0" i="0" u="none" strike="noStrike" cap="non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A. Kamalisri - 192110429</a:t>
            </a: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20"/>
          <p:cNvSpPr/>
          <p:nvPr/>
        </p:nvSpPr>
        <p:spPr>
          <a:xfrm>
            <a:off x="6280190" y="578465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 b="0" i="0" u="none" strike="noStrike" cap="non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Keerthana Ps - 192110454</a:t>
            </a: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9"/>
          <p:cNvSpPr/>
          <p:nvPr/>
        </p:nvSpPr>
        <p:spPr>
          <a:xfrm>
            <a:off x="793790" y="1618893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Frontend Development Details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9"/>
          <p:cNvSpPr/>
          <p:nvPr/>
        </p:nvSpPr>
        <p:spPr>
          <a:xfrm>
            <a:off x="793790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9"/>
          <p:cNvSpPr/>
          <p:nvPr/>
        </p:nvSpPr>
        <p:spPr>
          <a:xfrm>
            <a:off x="1028224" y="361104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Framework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9"/>
          <p:cNvSpPr/>
          <p:nvPr/>
        </p:nvSpPr>
        <p:spPr>
          <a:xfrm>
            <a:off x="1028224" y="4101465"/>
            <a:ext cx="3195995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React.js is the Framework.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9"/>
          <p:cNvSpPr/>
          <p:nvPr/>
        </p:nvSpPr>
        <p:spPr>
          <a:xfrm>
            <a:off x="4685467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9"/>
          <p:cNvSpPr/>
          <p:nvPr/>
        </p:nvSpPr>
        <p:spPr>
          <a:xfrm>
            <a:off x="4919901" y="361104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User Interface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9"/>
          <p:cNvSpPr/>
          <p:nvPr/>
        </p:nvSpPr>
        <p:spPr>
          <a:xfrm>
            <a:off x="4919901" y="4101465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Tailwind CSS offers a clean look.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9"/>
          <p:cNvSpPr/>
          <p:nvPr/>
        </p:nvSpPr>
        <p:spPr>
          <a:xfrm>
            <a:off x="793790" y="528851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9"/>
          <p:cNvSpPr/>
          <p:nvPr/>
        </p:nvSpPr>
        <p:spPr>
          <a:xfrm>
            <a:off x="1028224" y="552295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State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9"/>
          <p:cNvSpPr/>
          <p:nvPr/>
        </p:nvSpPr>
        <p:spPr>
          <a:xfrm>
            <a:off x="1028224" y="6013371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Redux manages state effectively.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0"/>
          <p:cNvSpPr/>
          <p:nvPr/>
        </p:nvSpPr>
        <p:spPr>
          <a:xfrm>
            <a:off x="700006" y="1912520"/>
            <a:ext cx="8766096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Backend Development Highlights</a:t>
            </a:r>
            <a:endParaRPr sz="44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0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Framework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0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Node.js with Express.js handles requests. MySQL stores data.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0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Authentication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30"/>
          <p:cNvSpPr/>
          <p:nvPr/>
        </p:nvSpPr>
        <p:spPr>
          <a:xfrm>
            <a:off x="5332928" y="4578310"/>
            <a:ext cx="3978116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JWT and OAuth enhance security.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APIs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0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RESTful APIs enable real-time data access.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3" name="Google Shape;24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/>
          <p:nvPr/>
        </p:nvSpPr>
        <p:spPr>
          <a:xfrm>
            <a:off x="793790" y="1283164"/>
            <a:ext cx="7237452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Database Design &amp; Schema</a:t>
            </a:r>
            <a:endParaRPr sz="44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0" name="Google Shape;250;p3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790" y="3277910"/>
            <a:ext cx="1030129" cy="103012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/>
          <p:nvPr/>
        </p:nvSpPr>
        <p:spPr>
          <a:xfrm>
            <a:off x="793790" y="453485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Users Table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31"/>
          <p:cNvSpPr/>
          <p:nvPr/>
        </p:nvSpPr>
        <p:spPr>
          <a:xfrm>
            <a:off x="793790" y="5025271"/>
            <a:ext cx="4120753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Stores user credentials. Contains ID, name, role, email, and password.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3" name="Google Shape;253;p3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54704" y="3277910"/>
            <a:ext cx="1030129" cy="103012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1"/>
          <p:cNvSpPr/>
          <p:nvPr/>
        </p:nvSpPr>
        <p:spPr>
          <a:xfrm>
            <a:off x="5254704" y="453485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Memberships Table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31"/>
          <p:cNvSpPr/>
          <p:nvPr/>
        </p:nvSpPr>
        <p:spPr>
          <a:xfrm>
            <a:off x="5254704" y="5025271"/>
            <a:ext cx="4120872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Details membership plans. Includes member ID, plan type, start and end dates.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6" name="Google Shape;256;p31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715738" y="3277910"/>
            <a:ext cx="1030129" cy="103012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1"/>
          <p:cNvSpPr/>
          <p:nvPr/>
        </p:nvSpPr>
        <p:spPr>
          <a:xfrm>
            <a:off x="9715738" y="4534853"/>
            <a:ext cx="3096458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Equipment Usage Table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31"/>
          <p:cNvSpPr/>
          <p:nvPr/>
        </p:nvSpPr>
        <p:spPr>
          <a:xfrm>
            <a:off x="9715738" y="5025271"/>
            <a:ext cx="4120753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Captures equipment utilization data. Tracks usage ID, equipment ID, member ID, timestamp, and duration.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27607" y="753035"/>
            <a:ext cx="4919186" cy="6599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/>
          <p:cNvSpPr/>
          <p:nvPr/>
        </p:nvSpPr>
        <p:spPr>
          <a:xfrm>
            <a:off x="793790" y="877014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System Architecture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8" name="Google Shape;268;p3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16139" y="1925955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2"/>
          <p:cNvSpPr/>
          <p:nvPr/>
        </p:nvSpPr>
        <p:spPr>
          <a:xfrm>
            <a:off x="4097297" y="213562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Frontend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2"/>
          <p:cNvSpPr/>
          <p:nvPr/>
        </p:nvSpPr>
        <p:spPr>
          <a:xfrm>
            <a:off x="793790" y="2643188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 dirty="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React.js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1" name="Google Shape;271;p3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216140" y="3286839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2"/>
          <p:cNvSpPr/>
          <p:nvPr/>
        </p:nvSpPr>
        <p:spPr>
          <a:xfrm>
            <a:off x="4040743" y="351365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Backend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2"/>
          <p:cNvSpPr/>
          <p:nvPr/>
        </p:nvSpPr>
        <p:spPr>
          <a:xfrm>
            <a:off x="793790" y="4004072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Node.js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4" name="Google Shape;274;p32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216140" y="4647724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2"/>
          <p:cNvSpPr/>
          <p:nvPr/>
        </p:nvSpPr>
        <p:spPr>
          <a:xfrm>
            <a:off x="4040743" y="487453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Database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32"/>
          <p:cNvSpPr/>
          <p:nvPr/>
        </p:nvSpPr>
        <p:spPr>
          <a:xfrm>
            <a:off x="793790" y="5364956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MySQL/PostgreSQL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32"/>
          <p:cNvSpPr/>
          <p:nvPr/>
        </p:nvSpPr>
        <p:spPr>
          <a:xfrm>
            <a:off x="793790" y="6263759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system features a React.js frontend. Node.js handles the backend logic. MySQL/PostgreSQL stores the data. IoT sensors and RFID readers integrate via MQTT/HTTP. BI tools generate reports and visualizations.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3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3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27488" y="355003"/>
            <a:ext cx="4919305" cy="740126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3"/>
          <p:cNvSpPr/>
          <p:nvPr/>
        </p:nvSpPr>
        <p:spPr>
          <a:xfrm>
            <a:off x="793790" y="1648182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System Flow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3"/>
          <p:cNvSpPr/>
          <p:nvPr/>
        </p:nvSpPr>
        <p:spPr>
          <a:xfrm>
            <a:off x="1118711" y="2697123"/>
            <a:ext cx="30480" cy="290322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3"/>
          <p:cNvSpPr/>
          <p:nvPr/>
        </p:nvSpPr>
        <p:spPr>
          <a:xfrm>
            <a:off x="1358622" y="3192185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3"/>
          <p:cNvSpPr/>
          <p:nvPr/>
        </p:nvSpPr>
        <p:spPr>
          <a:xfrm>
            <a:off x="878800" y="295227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3"/>
          <p:cNvSpPr/>
          <p:nvPr/>
        </p:nvSpPr>
        <p:spPr>
          <a:xfrm>
            <a:off x="1067514" y="3037284"/>
            <a:ext cx="132755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lang="en-US" sz="265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33"/>
          <p:cNvSpPr/>
          <p:nvPr/>
        </p:nvSpPr>
        <p:spPr>
          <a:xfrm>
            <a:off x="2381488" y="2923937"/>
            <a:ext cx="5968722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Data from members going through the gym.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33"/>
          <p:cNvSpPr/>
          <p:nvPr/>
        </p:nvSpPr>
        <p:spPr>
          <a:xfrm>
            <a:off x="1358622" y="423552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3"/>
          <p:cNvSpPr/>
          <p:nvPr/>
        </p:nvSpPr>
        <p:spPr>
          <a:xfrm>
            <a:off x="878800" y="39956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3"/>
          <p:cNvSpPr/>
          <p:nvPr/>
        </p:nvSpPr>
        <p:spPr>
          <a:xfrm>
            <a:off x="1035963" y="4080629"/>
            <a:ext cx="195977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lang="en-US" sz="265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33"/>
          <p:cNvSpPr/>
          <p:nvPr/>
        </p:nvSpPr>
        <p:spPr>
          <a:xfrm>
            <a:off x="2381488" y="3967282"/>
            <a:ext cx="5968722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Data passed to the cloud.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33"/>
          <p:cNvSpPr/>
          <p:nvPr/>
        </p:nvSpPr>
        <p:spPr>
          <a:xfrm>
            <a:off x="1358622" y="527887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3"/>
          <p:cNvSpPr/>
          <p:nvPr/>
        </p:nvSpPr>
        <p:spPr>
          <a:xfrm>
            <a:off x="878800" y="50389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3"/>
          <p:cNvSpPr/>
          <p:nvPr/>
        </p:nvSpPr>
        <p:spPr>
          <a:xfrm>
            <a:off x="1037153" y="5123974"/>
            <a:ext cx="193596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lang="en-US" sz="265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3"/>
          <p:cNvSpPr/>
          <p:nvPr/>
        </p:nvSpPr>
        <p:spPr>
          <a:xfrm>
            <a:off x="2381488" y="5010626"/>
            <a:ext cx="5968722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Data is analyzed and viewed by the admins.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33"/>
          <p:cNvSpPr/>
          <p:nvPr/>
        </p:nvSpPr>
        <p:spPr>
          <a:xfrm>
            <a:off x="793790" y="5855494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Gym members provide data and analytics which is then compiled by cloud-based admins.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4"/>
          <p:cNvSpPr/>
          <p:nvPr/>
        </p:nvSpPr>
        <p:spPr>
          <a:xfrm>
            <a:off x="866655" y="1105871"/>
            <a:ext cx="7223284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IoT &amp; Real-Time Monitoring</a:t>
            </a:r>
            <a:endParaRPr sz="44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6" name="Google Shape;306;p3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790" y="3381970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4"/>
          <p:cNvSpPr/>
          <p:nvPr/>
        </p:nvSpPr>
        <p:spPr>
          <a:xfrm>
            <a:off x="793790" y="417576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RFID/NFC Tags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4"/>
          <p:cNvSpPr/>
          <p:nvPr/>
        </p:nvSpPr>
        <p:spPr>
          <a:xfrm>
            <a:off x="793790" y="4666178"/>
            <a:ext cx="4120753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Automatic member check-ins.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9" name="Google Shape;309;p34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54704" y="3381970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4"/>
          <p:cNvSpPr/>
          <p:nvPr/>
        </p:nvSpPr>
        <p:spPr>
          <a:xfrm>
            <a:off x="5254704" y="417576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IoT Sensors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34"/>
          <p:cNvSpPr/>
          <p:nvPr/>
        </p:nvSpPr>
        <p:spPr>
          <a:xfrm>
            <a:off x="5254704" y="4666178"/>
            <a:ext cx="4120872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Track equipment usage.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2" name="Google Shape;312;p34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715738" y="3381970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4"/>
          <p:cNvSpPr/>
          <p:nvPr/>
        </p:nvSpPr>
        <p:spPr>
          <a:xfrm>
            <a:off x="9715738" y="417576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Cloud Data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34"/>
          <p:cNvSpPr/>
          <p:nvPr/>
        </p:nvSpPr>
        <p:spPr>
          <a:xfrm>
            <a:off x="9715738" y="4666178"/>
            <a:ext cx="4120753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Real-time analytics &amp; alerts.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4"/>
          <p:cNvSpPr/>
          <p:nvPr/>
        </p:nvSpPr>
        <p:spPr>
          <a:xfrm>
            <a:off x="793790" y="5284232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RFID/NFC tags automate member check-ins. IoT sensors track gym equipment usage. Data is sent to the cloud for analysis. The system generates peak usage notifications for staff.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6" name="Google Shape;31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5"/>
          <p:cNvSpPr/>
          <p:nvPr/>
        </p:nvSpPr>
        <p:spPr>
          <a:xfrm>
            <a:off x="728424" y="572333"/>
            <a:ext cx="7473077" cy="65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050"/>
              <a:buFont typeface="Outfit ExtraBold"/>
              <a:buNone/>
            </a:pPr>
            <a:r>
              <a:rPr lang="en-US" sz="40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Business Intelligence &amp; Reports</a:t>
            </a:r>
            <a:endParaRPr sz="4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35"/>
          <p:cNvSpPr/>
          <p:nvPr/>
        </p:nvSpPr>
        <p:spPr>
          <a:xfrm>
            <a:off x="728424" y="2002988"/>
            <a:ext cx="468273" cy="46827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5"/>
          <p:cNvSpPr/>
          <p:nvPr/>
        </p:nvSpPr>
        <p:spPr>
          <a:xfrm>
            <a:off x="901660" y="2080974"/>
            <a:ext cx="121801" cy="312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450"/>
              <a:buFont typeface="Outfit ExtraBold"/>
              <a:buNone/>
            </a:pPr>
            <a:r>
              <a:rPr lang="en-US" sz="245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sz="2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35"/>
          <p:cNvSpPr/>
          <p:nvPr/>
        </p:nvSpPr>
        <p:spPr>
          <a:xfrm>
            <a:off x="1404818" y="2002988"/>
            <a:ext cx="2601635" cy="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00"/>
              <a:buFont typeface="Outfit ExtraBold"/>
              <a:buNone/>
            </a:pPr>
            <a:r>
              <a:rPr lang="en-US" sz="20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Peak Usage Hours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5"/>
          <p:cNvSpPr/>
          <p:nvPr/>
        </p:nvSpPr>
        <p:spPr>
          <a:xfrm>
            <a:off x="1404818" y="2536269"/>
            <a:ext cx="5656540" cy="332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None/>
            </a:pPr>
            <a:r>
              <a:rPr lang="en-US" sz="160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Identify high traffic times.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35"/>
          <p:cNvSpPr/>
          <p:nvPr/>
        </p:nvSpPr>
        <p:spPr>
          <a:xfrm>
            <a:off x="728424" y="3311366"/>
            <a:ext cx="468273" cy="46827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5"/>
          <p:cNvSpPr/>
          <p:nvPr/>
        </p:nvSpPr>
        <p:spPr>
          <a:xfrm>
            <a:off x="872609" y="3389352"/>
            <a:ext cx="179903" cy="312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450"/>
              <a:buFont typeface="Outfit ExtraBold"/>
              <a:buNone/>
            </a:pPr>
            <a:r>
              <a:rPr lang="en-US" sz="245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sz="2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35"/>
          <p:cNvSpPr/>
          <p:nvPr/>
        </p:nvSpPr>
        <p:spPr>
          <a:xfrm>
            <a:off x="1404818" y="3311366"/>
            <a:ext cx="2636996" cy="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00"/>
              <a:buFont typeface="Outfit ExtraBold"/>
              <a:buNone/>
            </a:pPr>
            <a:r>
              <a:rPr lang="en-US" sz="20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Equipment Utilization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5"/>
          <p:cNvSpPr/>
          <p:nvPr/>
        </p:nvSpPr>
        <p:spPr>
          <a:xfrm>
            <a:off x="1404818" y="3844647"/>
            <a:ext cx="5656540" cy="332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None/>
            </a:pPr>
            <a:r>
              <a:rPr lang="en-US" sz="160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Track machines most/least used.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5"/>
          <p:cNvSpPr/>
          <p:nvPr/>
        </p:nvSpPr>
        <p:spPr>
          <a:xfrm>
            <a:off x="728424" y="4619744"/>
            <a:ext cx="468273" cy="46827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5"/>
          <p:cNvSpPr/>
          <p:nvPr/>
        </p:nvSpPr>
        <p:spPr>
          <a:xfrm>
            <a:off x="873681" y="4697730"/>
            <a:ext cx="177641" cy="312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450"/>
              <a:buFont typeface="Outfit ExtraBold"/>
              <a:buNone/>
            </a:pPr>
            <a:r>
              <a:rPr lang="en-US" sz="245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sz="2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35"/>
          <p:cNvSpPr/>
          <p:nvPr/>
        </p:nvSpPr>
        <p:spPr>
          <a:xfrm>
            <a:off x="1404818" y="4619744"/>
            <a:ext cx="2601635" cy="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00"/>
              <a:buFont typeface="Outfit ExtraBold"/>
              <a:buNone/>
            </a:pPr>
            <a:r>
              <a:rPr lang="en-US" sz="20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Member Attendance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35"/>
          <p:cNvSpPr/>
          <p:nvPr/>
        </p:nvSpPr>
        <p:spPr>
          <a:xfrm>
            <a:off x="1404818" y="5153025"/>
            <a:ext cx="5656540" cy="332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None/>
            </a:pPr>
            <a:r>
              <a:rPr lang="en-US" sz="160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Monitor engagement trends.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35"/>
          <p:cNvSpPr/>
          <p:nvPr/>
        </p:nvSpPr>
        <p:spPr>
          <a:xfrm>
            <a:off x="728424" y="5720001"/>
            <a:ext cx="6332934" cy="99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None/>
            </a:pPr>
            <a:r>
              <a:rPr lang="en-US" sz="160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Generate reports on peak usage hours. Track equipment utilization rates. Monitor member attendance trends. Analyze revenue and subscription data. Use data-driven decision making.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6" name="Google Shape;336;p3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0760" y="1222652"/>
            <a:ext cx="4648319" cy="5654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67575" y="7076500"/>
            <a:ext cx="2743200" cy="10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3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6"/>
          <p:cNvSpPr/>
          <p:nvPr/>
        </p:nvSpPr>
        <p:spPr>
          <a:xfrm>
            <a:off x="793790" y="1800344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Conclusion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36"/>
          <p:cNvSpPr/>
          <p:nvPr/>
        </p:nvSpPr>
        <p:spPr>
          <a:xfrm>
            <a:off x="793790" y="2849285"/>
            <a:ext cx="3664863" cy="823198"/>
          </a:xfrm>
          <a:prstGeom prst="roundRect">
            <a:avLst>
              <a:gd name="adj" fmla="val 11573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6"/>
          <p:cNvSpPr/>
          <p:nvPr/>
        </p:nvSpPr>
        <p:spPr>
          <a:xfrm>
            <a:off x="1028224" y="308371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Automated System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36"/>
          <p:cNvSpPr/>
          <p:nvPr/>
        </p:nvSpPr>
        <p:spPr>
          <a:xfrm>
            <a:off x="4685467" y="2849285"/>
            <a:ext cx="3664863" cy="823198"/>
          </a:xfrm>
          <a:prstGeom prst="roundRect">
            <a:avLst>
              <a:gd name="adj" fmla="val 11573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6"/>
          <p:cNvSpPr/>
          <p:nvPr/>
        </p:nvSpPr>
        <p:spPr>
          <a:xfrm>
            <a:off x="4919901" y="308371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Real-time Monitoring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36"/>
          <p:cNvSpPr/>
          <p:nvPr/>
        </p:nvSpPr>
        <p:spPr>
          <a:xfrm>
            <a:off x="793790" y="3899297"/>
            <a:ext cx="7556421" cy="823198"/>
          </a:xfrm>
          <a:prstGeom prst="roundRect">
            <a:avLst>
              <a:gd name="adj" fmla="val 11573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/>
          <p:nvPr/>
        </p:nvSpPr>
        <p:spPr>
          <a:xfrm>
            <a:off x="1028224" y="413373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BI-Powered Reports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36"/>
          <p:cNvSpPr/>
          <p:nvPr/>
        </p:nvSpPr>
        <p:spPr>
          <a:xfrm>
            <a:off x="793790" y="4977646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system automates gym check-ins. It provides real-time equipment utilization monitoring. BI reports offer actionable insights. It enables a trainer dashboard with member insights. Cloud-based data management ensures security.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3E2B99-DC6E-F7D0-896D-EB261E9B2FC9}"/>
              </a:ext>
            </a:extLst>
          </p:cNvPr>
          <p:cNvSpPr txBox="1"/>
          <p:nvPr/>
        </p:nvSpPr>
        <p:spPr>
          <a:xfrm>
            <a:off x="3657600" y="3960912"/>
            <a:ext cx="7315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99.9% uptime* with *cloud hosting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/>
          <p:nvPr/>
        </p:nvSpPr>
        <p:spPr>
          <a:xfrm>
            <a:off x="4096387" y="3962631"/>
            <a:ext cx="7683236" cy="344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57812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9600"/>
              <a:buFont typeface="Outfit ExtraBold"/>
              <a:buNone/>
            </a:pPr>
            <a:r>
              <a:rPr lang="en-US" sz="960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Thank You</a:t>
            </a:r>
            <a:endParaRPr sz="9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12DC88-157C-B773-675E-070038A21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7555" y="7677073"/>
            <a:ext cx="1752845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1"/>
          <p:cNvSpPr/>
          <p:nvPr/>
        </p:nvSpPr>
        <p:spPr>
          <a:xfrm>
            <a:off x="6280190" y="2864525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Introduction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1"/>
          <p:cNvSpPr/>
          <p:nvPr/>
        </p:nvSpPr>
        <p:spPr>
          <a:xfrm>
            <a:off x="6280190" y="3913465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 smart gym management system automates member tracking and equipment monitoring. It provides real-time data on gym occupancy. It enhances resource optimization and customer experience. This system utilizes DBMS, IoT, and Business Intelligence (BI).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Problem Statement</a:t>
            </a:r>
            <a:endParaRPr sz="445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2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Manual Tracking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Manual tracking of gym members is inefficient and prone to errors.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2"/>
          <p:cNvSpPr/>
          <p:nvPr/>
        </p:nvSpPr>
        <p:spPr>
          <a:xfrm>
            <a:off x="5332928" y="3815715"/>
            <a:ext cx="3120271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Lack of Real-Time Data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2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There's no real-time data for equipment utilization, hindering effective management.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2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Limited Analytics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2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Lack of analytics on peak hours and workout trends impacts decision-making.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3"/>
          <p:cNvSpPr/>
          <p:nvPr/>
        </p:nvSpPr>
        <p:spPr>
          <a:xfrm>
            <a:off x="6280190" y="147399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Key Objectives of the Smart System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3"/>
          <p:cNvSpPr/>
          <p:nvPr/>
        </p:nvSpPr>
        <p:spPr>
          <a:xfrm>
            <a:off x="6280190" y="34868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3"/>
          <p:cNvSpPr/>
          <p:nvPr/>
        </p:nvSpPr>
        <p:spPr>
          <a:xfrm>
            <a:off x="6468904" y="3571875"/>
            <a:ext cx="132755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lang="en-US" sz="265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3"/>
          <p:cNvSpPr/>
          <p:nvPr/>
        </p:nvSpPr>
        <p:spPr>
          <a:xfrm>
            <a:off x="7017306" y="3486864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Automate Membership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3"/>
          <p:cNvSpPr/>
          <p:nvPr/>
        </p:nvSpPr>
        <p:spPr>
          <a:xfrm>
            <a:off x="7017306" y="4331613"/>
            <a:ext cx="2927747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Automate membership management for 1,000+ members.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23"/>
          <p:cNvSpPr/>
          <p:nvPr/>
        </p:nvSpPr>
        <p:spPr>
          <a:xfrm>
            <a:off x="10171867" y="34868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3"/>
          <p:cNvSpPr/>
          <p:nvPr/>
        </p:nvSpPr>
        <p:spPr>
          <a:xfrm>
            <a:off x="10329029" y="3571875"/>
            <a:ext cx="195977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lang="en-US" sz="265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3"/>
          <p:cNvSpPr/>
          <p:nvPr/>
        </p:nvSpPr>
        <p:spPr>
          <a:xfrm>
            <a:off x="10908983" y="34868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Monitor Equipment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3"/>
          <p:cNvSpPr/>
          <p:nvPr/>
        </p:nvSpPr>
        <p:spPr>
          <a:xfrm>
            <a:off x="10908983" y="3977283"/>
            <a:ext cx="2927747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Monitor real-time equipment usage with IoT sensors.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3"/>
          <p:cNvSpPr/>
          <p:nvPr/>
        </p:nvSpPr>
        <p:spPr>
          <a:xfrm>
            <a:off x="6280190" y="59022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3"/>
          <p:cNvSpPr/>
          <p:nvPr/>
        </p:nvSpPr>
        <p:spPr>
          <a:xfrm>
            <a:off x="6438543" y="5987296"/>
            <a:ext cx="193596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lang="en-US" sz="265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3"/>
          <p:cNvSpPr/>
          <p:nvPr/>
        </p:nvSpPr>
        <p:spPr>
          <a:xfrm>
            <a:off x="7017306" y="590228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Generate Reports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23"/>
          <p:cNvSpPr/>
          <p:nvPr/>
        </p:nvSpPr>
        <p:spPr>
          <a:xfrm>
            <a:off x="7017306" y="6392704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Generate reports on peak hours and workout trends.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/>
          <p:nvPr/>
        </p:nvSpPr>
        <p:spPr>
          <a:xfrm>
            <a:off x="6139513" y="442922"/>
            <a:ext cx="8371262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Essential System Requirements</a:t>
            </a:r>
          </a:p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Bold"/>
                <a:ea typeface="Calibri"/>
                <a:cs typeface="Calibri"/>
                <a:sym typeface="Outfit ExtraBold"/>
              </a:rPr>
              <a:t>Hardware:</a:t>
            </a:r>
            <a:endParaRPr sz="44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p24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48888" y="2307316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/>
          <p:nvPr/>
        </p:nvSpPr>
        <p:spPr>
          <a:xfrm>
            <a:off x="6087601" y="2966798"/>
            <a:ext cx="2291953" cy="70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RFID/NFC Check-in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IN" sz="2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seamless entry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p24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860514" y="2341207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/>
          <p:nvPr/>
        </p:nvSpPr>
        <p:spPr>
          <a:xfrm>
            <a:off x="8607504" y="2966798"/>
            <a:ext cx="2292072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IoT Sensor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IN" sz="2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track equipment usage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24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624205" y="239982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/>
          <p:nvPr/>
        </p:nvSpPr>
        <p:spPr>
          <a:xfrm>
            <a:off x="11403981" y="2966798"/>
            <a:ext cx="2291953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Cloud Storage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IN" sz="2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secure data storage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9A8C93-2607-CACF-733A-6EA0E035AEF0}"/>
              </a:ext>
            </a:extLst>
          </p:cNvPr>
          <p:cNvSpPr txBox="1"/>
          <p:nvPr/>
        </p:nvSpPr>
        <p:spPr>
          <a:xfrm>
            <a:off x="6047412" y="4379803"/>
            <a:ext cx="7379676" cy="882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Bold"/>
                <a:ea typeface="Calibri"/>
                <a:cs typeface="Calibri"/>
                <a:sym typeface="Outfit ExtraBold"/>
              </a:rPr>
              <a:t>Software:</a:t>
            </a:r>
            <a:endParaRPr lang="en-US" sz="44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B87E8-8399-1448-DF7B-9EDDBD72E277}"/>
              </a:ext>
            </a:extLst>
          </p:cNvPr>
          <p:cNvSpPr txBox="1"/>
          <p:nvPr/>
        </p:nvSpPr>
        <p:spPr>
          <a:xfrm>
            <a:off x="6139513" y="5686887"/>
            <a:ext cx="73796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Tech Stack: </a:t>
            </a:r>
            <a:r>
              <a:rPr lang="en-IN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React.js for frontend, Node.js for backend, MySQL/PostgreSQL for database.  </a:t>
            </a:r>
          </a:p>
          <a:p>
            <a:endParaRPr lang="en-IN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 Tools: </a:t>
            </a:r>
            <a:r>
              <a:rPr lang="en-IN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Power BI or Tableau for analytics and visualization.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5"/>
          <p:cNvSpPr/>
          <p:nvPr/>
        </p:nvSpPr>
        <p:spPr>
          <a:xfrm>
            <a:off x="793790" y="119455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Core Functional Requirements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p2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790" y="2952274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/>
          <p:nvPr/>
        </p:nvSpPr>
        <p:spPr>
          <a:xfrm>
            <a:off x="2268022" y="317908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Automated Check-in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5"/>
          <p:cNvSpPr/>
          <p:nvPr/>
        </p:nvSpPr>
        <p:spPr>
          <a:xfrm>
            <a:off x="2268022" y="3669506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Automated member check-in &amp; attendance tracking.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25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3790" y="4313158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/>
          <p:nvPr/>
        </p:nvSpPr>
        <p:spPr>
          <a:xfrm>
            <a:off x="2268022" y="453997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Real-time Monitoring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5"/>
          <p:cNvSpPr/>
          <p:nvPr/>
        </p:nvSpPr>
        <p:spPr>
          <a:xfrm>
            <a:off x="2268022" y="5030391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Real-time equipment utilization monitoring.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25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93790" y="5674042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/>
          <p:nvPr/>
        </p:nvSpPr>
        <p:spPr>
          <a:xfrm>
            <a:off x="2268022" y="590085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Workout Analytics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5"/>
          <p:cNvSpPr/>
          <p:nvPr/>
        </p:nvSpPr>
        <p:spPr>
          <a:xfrm>
            <a:off x="2268022" y="6391275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Workout session history &amp; analytics.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/>
          <p:nvPr/>
        </p:nvSpPr>
        <p:spPr>
          <a:xfrm>
            <a:off x="793790" y="1251109"/>
            <a:ext cx="11657052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Non-Functional Requirements for Reliability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6"/>
          <p:cNvSpPr/>
          <p:nvPr/>
        </p:nvSpPr>
        <p:spPr>
          <a:xfrm>
            <a:off x="1857256" y="329255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Scalability</a:t>
            </a:r>
          </a:p>
          <a:p>
            <a:pPr marL="0" marR="0" lvl="0" indent="0" algn="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support 1,000+ members across multiple gyms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p2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6"/>
          <p:cNvSpPr/>
          <p:nvPr/>
        </p:nvSpPr>
        <p:spPr>
          <a:xfrm>
            <a:off x="6341031" y="3161943"/>
            <a:ext cx="110609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6"/>
          <p:cNvSpPr/>
          <p:nvPr/>
        </p:nvSpPr>
        <p:spPr>
          <a:xfrm>
            <a:off x="9937790" y="329255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Performance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Fast and efficient data retrieval for analytics 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2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6"/>
          <p:cNvSpPr/>
          <p:nvPr/>
        </p:nvSpPr>
        <p:spPr>
          <a:xfrm>
            <a:off x="8540591" y="3550444"/>
            <a:ext cx="163235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9937790" y="574512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Security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Ensures data encryption and secure authentication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p2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6"/>
          <p:cNvSpPr/>
          <p:nvPr/>
        </p:nvSpPr>
        <p:spPr>
          <a:xfrm>
            <a:off x="8153043" y="5776317"/>
            <a:ext cx="161330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6"/>
          <p:cNvSpPr/>
          <p:nvPr/>
        </p:nvSpPr>
        <p:spPr>
          <a:xfrm>
            <a:off x="1857256" y="574512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Availability</a:t>
            </a:r>
          </a:p>
          <a:p>
            <a:pPr marL="0" marR="0" lvl="0" indent="0" algn="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99.9% uptime with cloud hosting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26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/>
          <p:nvPr/>
        </p:nvSpPr>
        <p:spPr>
          <a:xfrm>
            <a:off x="5920978" y="5387816"/>
            <a:ext cx="173712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4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/>
          <p:nvPr/>
        </p:nvSpPr>
        <p:spPr>
          <a:xfrm>
            <a:off x="793790" y="895708"/>
            <a:ext cx="814578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User Roles and Responsibilities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2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78348" y="2936915"/>
            <a:ext cx="2152055" cy="807958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7"/>
          <p:cNvSpPr/>
          <p:nvPr/>
        </p:nvSpPr>
        <p:spPr>
          <a:xfrm>
            <a:off x="3999071" y="3201233"/>
            <a:ext cx="110609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7"/>
          <p:cNvSpPr/>
          <p:nvPr/>
        </p:nvSpPr>
        <p:spPr>
          <a:xfrm>
            <a:off x="5357217" y="3163729"/>
            <a:ext cx="866894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Admin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7"/>
          <p:cNvSpPr/>
          <p:nvPr/>
        </p:nvSpPr>
        <p:spPr>
          <a:xfrm>
            <a:off x="5187077" y="3757970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7" name="Google Shape;187;p2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02381" y="3801547"/>
            <a:ext cx="4304109" cy="807958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7"/>
          <p:cNvSpPr/>
          <p:nvPr/>
        </p:nvSpPr>
        <p:spPr>
          <a:xfrm>
            <a:off x="3972758" y="3978712"/>
            <a:ext cx="163235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7"/>
          <p:cNvSpPr/>
          <p:nvPr/>
        </p:nvSpPr>
        <p:spPr>
          <a:xfrm>
            <a:off x="6359916" y="4041779"/>
            <a:ext cx="1295254" cy="411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Trainer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7"/>
          <p:cNvSpPr/>
          <p:nvPr/>
        </p:nvSpPr>
        <p:spPr>
          <a:xfrm>
            <a:off x="6263164" y="4622602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1" name="Google Shape;191;p2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26294" y="4666178"/>
            <a:ext cx="6456164" cy="807958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7"/>
          <p:cNvSpPr/>
          <p:nvPr/>
        </p:nvSpPr>
        <p:spPr>
          <a:xfrm>
            <a:off x="3973592" y="4843343"/>
            <a:ext cx="161330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7"/>
          <p:cNvSpPr/>
          <p:nvPr/>
        </p:nvSpPr>
        <p:spPr>
          <a:xfrm>
            <a:off x="7509272" y="4892993"/>
            <a:ext cx="1107758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Member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7"/>
          <p:cNvSpPr/>
          <p:nvPr/>
        </p:nvSpPr>
        <p:spPr>
          <a:xfrm>
            <a:off x="737116" y="6175487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2000" dirty="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Each user role has specific responsibilities. Admins manage memberships and equipment. Trainers track member progress. Members check in, view progress, and renew</a:t>
            </a:r>
            <a:r>
              <a:rPr lang="en-US" sz="1750" dirty="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/>
          <p:nvPr/>
        </p:nvSpPr>
        <p:spPr>
          <a:xfrm>
            <a:off x="688282" y="866418"/>
            <a:ext cx="8142923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Data Flow and System Outputs</a:t>
            </a:r>
            <a:endParaRPr sz="44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793790" y="2880241"/>
            <a:ext cx="2173724" cy="807958"/>
          </a:xfrm>
          <a:prstGeom prst="roundRect">
            <a:avLst>
              <a:gd name="adj" fmla="val 11791"/>
            </a:avLst>
          </a:prstGeom>
          <a:solidFill>
            <a:srgbClr val="E5E2F6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8"/>
          <p:cNvSpPr/>
          <p:nvPr/>
        </p:nvSpPr>
        <p:spPr>
          <a:xfrm>
            <a:off x="1028224" y="3057406"/>
            <a:ext cx="110609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8"/>
          <p:cNvSpPr/>
          <p:nvPr/>
        </p:nvSpPr>
        <p:spPr>
          <a:xfrm>
            <a:off x="3194328" y="3107055"/>
            <a:ext cx="2807137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Member Registration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8"/>
          <p:cNvSpPr/>
          <p:nvPr/>
        </p:nvSpPr>
        <p:spPr>
          <a:xfrm>
            <a:off x="3080861" y="3672959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8"/>
          <p:cNvSpPr/>
          <p:nvPr/>
        </p:nvSpPr>
        <p:spPr>
          <a:xfrm>
            <a:off x="793790" y="3801547"/>
            <a:ext cx="4347567" cy="807958"/>
          </a:xfrm>
          <a:prstGeom prst="roundRect">
            <a:avLst>
              <a:gd name="adj" fmla="val 11791"/>
            </a:avLst>
          </a:prstGeom>
          <a:solidFill>
            <a:srgbClr val="E5E2F6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8"/>
          <p:cNvSpPr/>
          <p:nvPr/>
        </p:nvSpPr>
        <p:spPr>
          <a:xfrm>
            <a:off x="1028224" y="3978712"/>
            <a:ext cx="163235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8"/>
          <p:cNvSpPr/>
          <p:nvPr/>
        </p:nvSpPr>
        <p:spPr>
          <a:xfrm>
            <a:off x="5368171" y="4028361"/>
            <a:ext cx="1891784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RFID Check-in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8"/>
          <p:cNvSpPr/>
          <p:nvPr/>
        </p:nvSpPr>
        <p:spPr>
          <a:xfrm>
            <a:off x="5254704" y="4594265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8"/>
          <p:cNvSpPr/>
          <p:nvPr/>
        </p:nvSpPr>
        <p:spPr>
          <a:xfrm>
            <a:off x="793790" y="4722852"/>
            <a:ext cx="6521410" cy="807958"/>
          </a:xfrm>
          <a:prstGeom prst="roundRect">
            <a:avLst>
              <a:gd name="adj" fmla="val 11791"/>
            </a:avLst>
          </a:prstGeom>
          <a:solidFill>
            <a:srgbClr val="E5E2F6"/>
          </a:solidFill>
          <a:ln w="9525" cap="flat" cmpd="sng">
            <a:solidFill>
              <a:srgbClr val="BDB8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8"/>
          <p:cNvSpPr/>
          <p:nvPr/>
        </p:nvSpPr>
        <p:spPr>
          <a:xfrm>
            <a:off x="1028224" y="4900017"/>
            <a:ext cx="161330" cy="45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8"/>
          <p:cNvSpPr/>
          <p:nvPr/>
        </p:nvSpPr>
        <p:spPr>
          <a:xfrm>
            <a:off x="7542014" y="4949666"/>
            <a:ext cx="1873091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lang="en-US" sz="2200" b="1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Workout Data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8"/>
          <p:cNvSpPr/>
          <p:nvPr/>
        </p:nvSpPr>
        <p:spPr>
          <a:xfrm>
            <a:off x="837276" y="6183263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lang="en-US" sz="2000" dirty="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User inputs drive the system. Member registration captures vital details. RFID check-in tracks attendance. Workout data provides performance metrics.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7575" y="6723450"/>
            <a:ext cx="27432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753</Words>
  <Application>Microsoft Office PowerPoint</Application>
  <PresentationFormat>Custom</PresentationFormat>
  <Paragraphs>152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Outfit ExtraBold</vt:lpstr>
      <vt:lpstr>Arial</vt:lpstr>
      <vt:lpstr>Arimo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keerthana</dc:creator>
  <cp:lastModifiedBy>Keerthana Perumal</cp:lastModifiedBy>
  <cp:revision>3</cp:revision>
  <dcterms:modified xsi:type="dcterms:W3CDTF">2025-02-19T08:48:08Z</dcterms:modified>
</cp:coreProperties>
</file>